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405" r:id="rId2"/>
    <p:sldId id="256" r:id="rId3"/>
    <p:sldId id="406" r:id="rId4"/>
    <p:sldId id="407" r:id="rId5"/>
    <p:sldId id="264" r:id="rId6"/>
    <p:sldId id="258" r:id="rId7"/>
    <p:sldId id="259" r:id="rId8"/>
    <p:sldId id="403" r:id="rId9"/>
    <p:sldId id="260" r:id="rId10"/>
    <p:sldId id="261" r:id="rId11"/>
    <p:sldId id="257" r:id="rId12"/>
    <p:sldId id="267" r:id="rId13"/>
    <p:sldId id="262" r:id="rId14"/>
    <p:sldId id="409" r:id="rId15"/>
    <p:sldId id="411" r:id="rId16"/>
    <p:sldId id="410" r:id="rId17"/>
    <p:sldId id="263" r:id="rId18"/>
    <p:sldId id="265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389" r:id="rId34"/>
    <p:sldId id="390" r:id="rId35"/>
    <p:sldId id="391" r:id="rId36"/>
    <p:sldId id="392" r:id="rId37"/>
    <p:sldId id="279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93" r:id="rId59"/>
    <p:sldId id="304" r:id="rId60"/>
    <p:sldId id="305" r:id="rId61"/>
    <p:sldId id="334" r:id="rId62"/>
    <p:sldId id="408" r:id="rId63"/>
    <p:sldId id="412" r:id="rId64"/>
    <p:sldId id="413" r:id="rId65"/>
    <p:sldId id="414" r:id="rId66"/>
    <p:sldId id="415" r:id="rId67"/>
    <p:sldId id="416" r:id="rId68"/>
    <p:sldId id="303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85" r:id="rId80"/>
    <p:sldId id="316" r:id="rId81"/>
    <p:sldId id="317" r:id="rId82"/>
    <p:sldId id="318" r:id="rId83"/>
    <p:sldId id="320" r:id="rId84"/>
    <p:sldId id="319" r:id="rId85"/>
    <p:sldId id="321" r:id="rId86"/>
    <p:sldId id="322" r:id="rId87"/>
    <p:sldId id="323" r:id="rId88"/>
    <p:sldId id="324" r:id="rId89"/>
    <p:sldId id="325" r:id="rId90"/>
    <p:sldId id="326" r:id="rId91"/>
    <p:sldId id="327" r:id="rId92"/>
    <p:sldId id="328" r:id="rId93"/>
    <p:sldId id="359" r:id="rId94"/>
    <p:sldId id="360" r:id="rId95"/>
    <p:sldId id="361" r:id="rId96"/>
    <p:sldId id="362" r:id="rId97"/>
    <p:sldId id="363" r:id="rId98"/>
    <p:sldId id="364" r:id="rId99"/>
    <p:sldId id="329" r:id="rId100"/>
    <p:sldId id="330" r:id="rId101"/>
    <p:sldId id="331" r:id="rId102"/>
    <p:sldId id="332" r:id="rId103"/>
    <p:sldId id="333" r:id="rId104"/>
    <p:sldId id="365" r:id="rId105"/>
    <p:sldId id="366" r:id="rId106"/>
    <p:sldId id="367" r:id="rId107"/>
    <p:sldId id="369" r:id="rId108"/>
    <p:sldId id="371" r:id="rId109"/>
    <p:sldId id="373" r:id="rId110"/>
    <p:sldId id="404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269EC-DFD2-4553-A222-F74E4EF64EA7}">
          <p14:sldIdLst>
            <p14:sldId id="405"/>
            <p14:sldId id="256"/>
            <p14:sldId id="406"/>
            <p14:sldId id="407"/>
            <p14:sldId id="264"/>
            <p14:sldId id="258"/>
            <p14:sldId id="259"/>
            <p14:sldId id="403"/>
            <p14:sldId id="260"/>
            <p14:sldId id="261"/>
            <p14:sldId id="257"/>
            <p14:sldId id="267"/>
            <p14:sldId id="262"/>
            <p14:sldId id="409"/>
            <p14:sldId id="411"/>
            <p14:sldId id="410"/>
            <p14:sldId id="263"/>
            <p14:sldId id="265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389"/>
            <p14:sldId id="390"/>
            <p14:sldId id="391"/>
            <p14:sldId id="392"/>
            <p14:sldId id="27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93"/>
            <p14:sldId id="304"/>
            <p14:sldId id="305"/>
            <p14:sldId id="334"/>
            <p14:sldId id="408"/>
            <p14:sldId id="412"/>
            <p14:sldId id="413"/>
            <p14:sldId id="414"/>
            <p14:sldId id="415"/>
            <p14:sldId id="416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85"/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59"/>
            <p14:sldId id="360"/>
            <p14:sldId id="361"/>
            <p14:sldId id="362"/>
            <p14:sldId id="363"/>
            <p14:sldId id="364"/>
            <p14:sldId id="329"/>
            <p14:sldId id="330"/>
            <p14:sldId id="331"/>
            <p14:sldId id="332"/>
            <p14:sldId id="333"/>
            <p14:sldId id="365"/>
            <p14:sldId id="366"/>
            <p14:sldId id="367"/>
            <p14:sldId id="369"/>
            <p14:sldId id="371"/>
            <p14:sldId id="373"/>
            <p14:sldId id="404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2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0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45001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8/Lecture18.pptx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odorclasses.github.io/classes/premier_2024/REU_Presentation.pptx" TargetMode="External"/><Relationship Id="rId2" Type="http://schemas.openxmlformats.org/officeDocument/2006/relationships/hyperlink" Target="https://fodorclasses.github.io/classes/premier_2023/premier_2023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3B5949-6ED3-2BD4-ABC1-DB00C0139D64}"/>
              </a:ext>
            </a:extLst>
          </p:cNvPr>
          <p:cNvSpPr txBox="1"/>
          <p:nvPr/>
        </p:nvSpPr>
        <p:spPr>
          <a:xfrm>
            <a:off x="232604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D7FEB-E9B1-D4A3-E9BF-798078AFDEFC}"/>
              </a:ext>
            </a:extLst>
          </p:cNvPr>
          <p:cNvSpPr/>
          <p:nvPr/>
        </p:nvSpPr>
        <p:spPr>
          <a:xfrm>
            <a:off x="4889920" y="6294422"/>
            <a:ext cx="702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https://fodorclasses.github.io/classes/premier_2025/premier_2025.html</a:t>
            </a:r>
          </a:p>
        </p:txBody>
      </p:sp>
    </p:spTree>
    <p:extLst>
      <p:ext uri="{BB962C8B-B14F-4D97-AF65-F5344CB8AC3E}">
        <p14:creationId xmlns:p14="http://schemas.microsoft.com/office/powerpoint/2010/main" val="121400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A1AF4-E6FE-442E-AD85-38A6B88C79C3}"/>
              </a:ext>
            </a:extLst>
          </p:cNvPr>
          <p:cNvSpPr txBox="1"/>
          <p:nvPr/>
        </p:nvSpPr>
        <p:spPr>
          <a:xfrm>
            <a:off x="700645" y="11875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you flexibility to make any view of the data you want….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69678-3FFC-4474-A06E-9CA92CC7BD74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F573-CAC3-4D15-9B1C-25FBE379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834054"/>
            <a:ext cx="8593717" cy="5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3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E35D-8C44-4821-8B07-354A3FC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483400"/>
            <a:ext cx="8615790" cy="5576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CBEB50-670E-4B62-80A2-66DAD18A5577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CC66B-73F9-498C-A74C-EA19CB57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8" y="68283"/>
            <a:ext cx="5153830" cy="51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774B1-9FA7-4922-A27B-0B66BABCE360}"/>
              </a:ext>
            </a:extLst>
          </p:cNvPr>
          <p:cNvSpPr txBox="1"/>
          <p:nvPr/>
        </p:nvSpPr>
        <p:spPr>
          <a:xfrm>
            <a:off x="855023" y="35626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view I’ve used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 publications…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5364-04A1-4768-827C-5C514C4F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2" y="1254668"/>
            <a:ext cx="4755363" cy="4003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A4285-4FBF-4033-8BBC-B29520C1603B}"/>
              </a:ext>
            </a:extLst>
          </p:cNvPr>
          <p:cNvSpPr/>
          <p:nvPr/>
        </p:nvSpPr>
        <p:spPr>
          <a:xfrm>
            <a:off x="554181" y="5072402"/>
            <a:ext cx="7271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https://journals.plos.org/plosone/article?id=10.1371/journal.pone.0045001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Adult Cystic Fibrosis Airway Microbiota Is Stable over Time and Infection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and Highly Resilient to Antibiotic Treatment of Exacerbations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70ABA-393C-493D-9F55-F88B7FF7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75" y="1007523"/>
            <a:ext cx="4609296" cy="4244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170CEE-F2DC-4642-B20C-12561E8034C8}"/>
              </a:ext>
            </a:extLst>
          </p:cNvPr>
          <p:cNvSpPr/>
          <p:nvPr/>
        </p:nvSpPr>
        <p:spPr>
          <a:xfrm>
            <a:off x="6444343" y="52992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Rifaximin is associated with modest, transient decreases in multiple taxa in the gut microbiota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of patients with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-predominant irritable bowel syndrome</a:t>
            </a:r>
          </a:p>
        </p:txBody>
      </p:sp>
    </p:spTree>
    <p:extLst>
      <p:ext uri="{BB962C8B-B14F-4D97-AF65-F5344CB8AC3E}">
        <p14:creationId xmlns:p14="http://schemas.microsoft.com/office/powerpoint/2010/main" val="4168687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1841" y="197347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2061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245752" y="3593939"/>
            <a:ext cx="613458" cy="59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58537" y="3935392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 t-test here is not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“publishable” test as we ignore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there are two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subject</a:t>
            </a:r>
          </a:p>
        </p:txBody>
      </p:sp>
    </p:spTree>
    <p:extLst>
      <p:ext uri="{BB962C8B-B14F-4D97-AF65-F5344CB8AC3E}">
        <p14:creationId xmlns:p14="http://schemas.microsoft.com/office/powerpoint/2010/main" val="38183843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9043" y="1035934"/>
            <a:ext cx="6288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alternative: Do t-tests at both times separating the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alternative: Mixed linear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http://afodor.github.io/classes/stats2018/Lecture18.pptx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684490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4280" y="313480"/>
            <a:ext cx="921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repeated samples from the same person, or people within hospitals, or mice within cages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8160" y="988550"/>
            <a:ext cx="34698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Y =    drug   +  (hospital) + error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639484" y="1360025"/>
            <a:ext cx="0" cy="900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4728259" y="2385550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/>
                <a:cs typeface="Arial"/>
              </a:rPr>
              <a:t>Random Effects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4243429" y="1232081"/>
            <a:ext cx="384174" cy="6337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737660" y="1817225"/>
            <a:ext cx="1514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Fixed Effects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6059" y="3036426"/>
            <a:ext cx="62654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Assumptions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Random effects are </a:t>
            </a:r>
            <a:r>
              <a:rPr lang="en-US" dirty="0" err="1">
                <a:latin typeface="Arial"/>
                <a:cs typeface="Arial"/>
              </a:rPr>
              <a:t>i.i.d</a:t>
            </a:r>
            <a:r>
              <a:rPr lang="en-US" dirty="0">
                <a:latin typeface="Arial"/>
                <a:cs typeface="Arial"/>
              </a:rPr>
              <a:t>.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Variance in groups are equal (homoscedasticity)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Hospital effects are normally distributed with a mean of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6460" y="4560426"/>
            <a:ext cx="658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effect, each hospital adds some value to the fixed effects and this </a:t>
            </a:r>
          </a:p>
          <a:p>
            <a:r>
              <a:rPr lang="en-US" dirty="0"/>
              <a:t>value is normally distributed with a mean of 0…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23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854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information in two books (both can be downloaded from campus via springer links):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(beyond mixed-models)</a:t>
            </a:r>
          </a:p>
        </p:txBody>
      </p:sp>
    </p:spTree>
    <p:extLst>
      <p:ext uri="{BB962C8B-B14F-4D97-AF65-F5344CB8AC3E}">
        <p14:creationId xmlns:p14="http://schemas.microsoft.com/office/powerpoint/2010/main" val="28053956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9973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26841D-0C84-B03C-C917-E7C9B1DF796B}"/>
              </a:ext>
            </a:extLst>
          </p:cNvPr>
          <p:cNvSpPr txBox="1"/>
          <p:nvPr/>
        </p:nvSpPr>
        <p:spPr>
          <a:xfrm>
            <a:off x="394283" y="184558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methods are easy to do in 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1B03C-AAA0-6F82-0331-CF1EF49D5464}"/>
              </a:ext>
            </a:extLst>
          </p:cNvPr>
          <p:cNvSpPr txBox="1"/>
          <p:nvPr/>
        </p:nvSpPr>
        <p:spPr>
          <a:xfrm>
            <a:off x="394283" y="6488668"/>
            <a:ext cx="1135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https://github.com/afodor/metagenomicsTools/blob/master/src/classExamples/ch2018/randomForest.txt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4006E-46E8-F280-6E49-8683B8FF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534" y="553890"/>
            <a:ext cx="6297534" cy="5863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F2A13A-F327-D876-C214-83AF5835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3890"/>
            <a:ext cx="5928026" cy="55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75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731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535848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7767804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6434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7018961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642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111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0816208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8494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85652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808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3583D7-D0DA-9D70-86FD-4A60C59EF58D}"/>
              </a:ext>
            </a:extLst>
          </p:cNvPr>
          <p:cNvSpPr txBox="1"/>
          <p:nvPr/>
        </p:nvSpPr>
        <p:spPr>
          <a:xfrm flipH="1">
            <a:off x="965200" y="294640"/>
            <a:ext cx="11003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highly biased opinion: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Reviewers care about different normalization schemes more than they should!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some applications, different normalization schemes don’t matter very much,,,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46F88-D442-7747-9AC5-E0906D01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2019103"/>
            <a:ext cx="9897856" cy="2819794"/>
          </a:xfrm>
          <a:prstGeom prst="rect">
            <a:avLst/>
          </a:prstGeom>
        </p:spPr>
      </p:pic>
      <p:pic>
        <p:nvPicPr>
          <p:cNvPr id="1026" name="Picture 2" descr="Aaron Yerke - Fodor Lab">
            <a:extLst>
              <a:ext uri="{FF2B5EF4-FFF2-40B4-BE49-F238E27FC236}">
                <a16:creationId xmlns:a16="http://schemas.microsoft.com/office/drawing/2014/main" id="{F76375E5-0F2D-B340-98A3-C2D331B59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72" y="4838897"/>
            <a:ext cx="1023937" cy="153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D30E0-5666-9E98-3C42-7714026FEFCB}"/>
              </a:ext>
            </a:extLst>
          </p:cNvPr>
          <p:cNvSpPr txBox="1"/>
          <p:nvPr/>
        </p:nvSpPr>
        <p:spPr>
          <a:xfrm>
            <a:off x="975360" y="6431280"/>
            <a:ext cx="130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Yerke</a:t>
            </a:r>
          </a:p>
        </p:txBody>
      </p:sp>
      <p:pic>
        <p:nvPicPr>
          <p:cNvPr id="1028" name="Picture 4" descr="Daisy B.">
            <a:extLst>
              <a:ext uri="{FF2B5EF4-FFF2-40B4-BE49-F238E27FC236}">
                <a16:creationId xmlns:a16="http://schemas.microsoft.com/office/drawing/2014/main" id="{06D7732E-9BEC-5F04-E568-C45CB20F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4" y="4809035"/>
            <a:ext cx="1534856" cy="153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E2EBB2-ED6B-04C3-2BDE-F175A27D27B5}"/>
              </a:ext>
            </a:extLst>
          </p:cNvPr>
          <p:cNvSpPr txBox="1"/>
          <p:nvPr/>
        </p:nvSpPr>
        <p:spPr>
          <a:xfrm>
            <a:off x="2906487" y="6409119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Daisy Brumit</a:t>
            </a:r>
          </a:p>
        </p:txBody>
      </p:sp>
    </p:spTree>
    <p:extLst>
      <p:ext uri="{BB962C8B-B14F-4D97-AF65-F5344CB8AC3E}">
        <p14:creationId xmlns:p14="http://schemas.microsoft.com/office/powerpoint/2010/main" val="325764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E45AF-7BE0-42EA-F860-F499C6ED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" y="285311"/>
            <a:ext cx="11231542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5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F5BA0A-5579-2D33-685E-62742A6B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89" y="1128391"/>
            <a:ext cx="9373908" cy="460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89207-3CDE-D987-ADFD-A440F79B678C}"/>
              </a:ext>
            </a:extLst>
          </p:cNvPr>
          <p:cNvSpPr txBox="1"/>
          <p:nvPr/>
        </p:nvSpPr>
        <p:spPr>
          <a:xfrm>
            <a:off x="1012371" y="348343"/>
            <a:ext cx="102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simple machine learning tasks, which normalization scheme you use doesn’t’ matter very much</a:t>
            </a:r>
          </a:p>
        </p:txBody>
      </p:sp>
    </p:spTree>
    <p:extLst>
      <p:ext uri="{BB962C8B-B14F-4D97-AF65-F5344CB8AC3E}">
        <p14:creationId xmlns:p14="http://schemas.microsoft.com/office/powerpoint/2010/main" val="1976021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7518" y="5404843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85295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6049" y="2167003"/>
            <a:ext cx="82984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Subtitle: ChatGPT continues to destroy my previous pedagogy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889920" y="6294422"/>
            <a:ext cx="702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https://fodorclasses.github.io/classes/premier_2025/premier_2025.html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10153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66034-2093-DCA2-3138-E30958816216}"/>
              </a:ext>
            </a:extLst>
          </p:cNvPr>
          <p:cNvSpPr txBox="1"/>
          <p:nvPr/>
        </p:nvSpPr>
        <p:spPr>
          <a:xfrm>
            <a:off x="650240" y="1239520"/>
            <a:ext cx="100079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Previous versions: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https://fodorclasses.github.io/classes/premier_2023/premier_2023.html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(2023 focused on 16S and did not mention generative AI)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http://fodorclasses.github.io/classes/premier_2024/REU_Presentation.pptx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(focused more on WGS and argued that generative AI was not yet ready).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Generative AI has gotten much better and we can’t really ignore its role in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238164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C260-056C-41EB-B034-31C6678066D2}"/>
              </a:ext>
            </a:extLst>
          </p:cNvPr>
          <p:cNvSpPr txBox="1"/>
          <p:nvPr/>
        </p:nvSpPr>
        <p:spPr>
          <a:xfrm>
            <a:off x="2291080" y="152401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Consider a simulated 2D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5526C-515B-474F-A00C-00861B3A3C24}"/>
              </a:ext>
            </a:extLst>
          </p:cNvPr>
          <p:cNvSpPr/>
          <p:nvPr/>
        </p:nvSpPr>
        <p:spPr>
          <a:xfrm>
            <a:off x="1752600" y="6336268"/>
            <a:ext cx="922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https://github.com/afodor/metagenomicsTools/blob/master/src/classExamples/pcaSim.txt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73A55-00BF-4876-B688-84AABE52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62000"/>
            <a:ext cx="4643006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3313-CA00-45AF-979C-333FFED2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1" y="762001"/>
            <a:ext cx="4925691" cy="44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E784A-83B4-4017-84B7-C5EE238D1253}"/>
              </a:ext>
            </a:extLst>
          </p:cNvPr>
          <p:cNvSpPr txBox="1"/>
          <p:nvPr/>
        </p:nvSpPr>
        <p:spPr>
          <a:xfrm flipH="1">
            <a:off x="2057400" y="381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rotate these data any way we want to (by any </a:t>
            </a:r>
            <a:r>
              <a:rPr lang="en-US" dirty="0" err="1"/>
              <a:t>orthornomral</a:t>
            </a:r>
            <a:r>
              <a:rPr lang="en-US" dirty="0"/>
              <a:t> basis)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453A3-2085-44A0-879F-C3288398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1"/>
            <a:ext cx="7696200" cy="131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42CF-BFA6-4924-BD18-062FE741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14601"/>
            <a:ext cx="7543800" cy="3472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DF523-977B-43AA-9CA2-92475A38477A}"/>
              </a:ext>
            </a:extLst>
          </p:cNvPr>
          <p:cNvSpPr txBox="1"/>
          <p:nvPr/>
        </p:nvSpPr>
        <p:spPr>
          <a:xfrm>
            <a:off x="3124200" y="2743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445F-4299-442D-B5DA-06F4493D0DEC}"/>
              </a:ext>
            </a:extLst>
          </p:cNvPr>
          <p:cNvSpPr txBox="1"/>
          <p:nvPr/>
        </p:nvSpPr>
        <p:spPr>
          <a:xfrm>
            <a:off x="68580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rotation</a:t>
            </a:r>
          </a:p>
        </p:txBody>
      </p:sp>
    </p:spTree>
    <p:extLst>
      <p:ext uri="{BB962C8B-B14F-4D97-AF65-F5344CB8AC3E}">
        <p14:creationId xmlns:p14="http://schemas.microsoft.com/office/powerpoint/2010/main" val="2193431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AA90-6CE3-4256-8F93-1F749BA83BB6}"/>
              </a:ext>
            </a:extLst>
          </p:cNvPr>
          <p:cNvSpPr txBox="1"/>
          <p:nvPr/>
        </p:nvSpPr>
        <p:spPr>
          <a:xfrm>
            <a:off x="1676400" y="3947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PCA rotation is the rotation that guarantees that PCA1 will capture the most possible variance of the data in one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84AA0-F53C-4364-BF65-14B567CA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40" y="838201"/>
            <a:ext cx="5534460" cy="501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8FDBF-657E-4E15-B4A3-1B1EF317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650240"/>
            <a:ext cx="4590228" cy="4150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6D318-259D-4734-8995-95575078FA27}"/>
              </a:ext>
            </a:extLst>
          </p:cNvPr>
          <p:cNvSpPr txBox="1"/>
          <p:nvPr/>
        </p:nvSpPr>
        <p:spPr>
          <a:xfrm>
            <a:off x="2057400" y="58674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</p:spTree>
    <p:extLst>
      <p:ext uri="{BB962C8B-B14F-4D97-AF65-F5344CB8AC3E}">
        <p14:creationId xmlns:p14="http://schemas.microsoft.com/office/powerpoint/2010/main" val="1163606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7EE0A-AE38-405B-A8E5-787658C67513}"/>
              </a:ext>
            </a:extLst>
          </p:cNvPr>
          <p:cNvSpPr txBox="1"/>
          <p:nvPr/>
        </p:nvSpPr>
        <p:spPr>
          <a:xfrm>
            <a:off x="1808480" y="762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8892-7492-416E-890C-F45C07DF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267200"/>
            <a:ext cx="2590800" cy="220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9431-E656-4486-91ED-EC3F3154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66800"/>
            <a:ext cx="7620000" cy="32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2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9D1B0-726E-6EF3-4DD8-6E8FF474C28D}"/>
              </a:ext>
            </a:extLst>
          </p:cNvPr>
          <p:cNvSpPr txBox="1"/>
          <p:nvPr/>
        </p:nvSpPr>
        <p:spPr>
          <a:xfrm>
            <a:off x="2139192" y="6119336"/>
            <a:ext cx="9001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data:  https://afodor.github.io/classes/ChapelHill2018/genusWithMeta.txt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69C7E7-0418-99E0-9C39-4EAD22A205C0}"/>
              </a:ext>
            </a:extLst>
          </p:cNvPr>
          <p:cNvSpPr txBox="1"/>
          <p:nvPr/>
        </p:nvSpPr>
        <p:spPr>
          <a:xfrm>
            <a:off x="1270000" y="629920"/>
            <a:ext cx="1022170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Theory is still important (maybe more important than ever since ChatGPT takes care of so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of the details).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references at the end of this PowerPoint (or equivalent text books)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remain relevant and will reward careful study…)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Assertions: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(1) Understanding statistical models is more important than other.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ChatGTP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doesn’t actually (?) know what it is doing, so it is more important than ever that you do!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(2) Understanding coding is still important because code is an efficient and specific way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to interact with ChatGPT and gives you control over what it is doing.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Reviewing code allows you to review the choices the generative AI has made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and is much better than just trusting it to do the analyses for you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(3) Although we will not attempt to cover this today, it is worthwhile to understand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how transformer models work.  This can help you build some intuitions about how best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to query the generative model  </a:t>
            </a:r>
          </a:p>
        </p:txBody>
      </p:sp>
    </p:spTree>
    <p:extLst>
      <p:ext uri="{BB962C8B-B14F-4D97-AF65-F5344CB8AC3E}">
        <p14:creationId xmlns:p14="http://schemas.microsoft.com/office/powerpoint/2010/main" val="2960980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96231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“choose your own adventure” workshop (you can do either or both of the below):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(1) Examine data in 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will need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Let the data and presentation “roll over” you…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our (provided) data or (if you have a counts table) try to analyze your own…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F7148F-F96C-B858-9409-8D43C532B430}"/>
              </a:ext>
            </a:extLst>
          </p:cNvPr>
          <p:cNvSpPr txBox="1"/>
          <p:nvPr/>
        </p:nvSpPr>
        <p:spPr>
          <a:xfrm>
            <a:off x="813732" y="276837"/>
            <a:ext cx="840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more elegantly and without hard-coding the numbers in the axes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(and draw confidence intervals)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8ED64-E55F-CFB4-7197-3B40C5E17B6A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754D58-2A29-86FD-2B3A-26E85208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9" y="999382"/>
            <a:ext cx="11480151" cy="5166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1A0C0-B681-E34D-B082-5CC0EF1D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046" y="600002"/>
            <a:ext cx="3702384" cy="36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9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46DFF4-045D-783D-D632-45248AAA5DB3}"/>
              </a:ext>
            </a:extLst>
          </p:cNvPr>
          <p:cNvSpPr txBox="1"/>
          <p:nvPr/>
        </p:nvSpPr>
        <p:spPr>
          <a:xfrm>
            <a:off x="232445" y="50800"/>
            <a:ext cx="11888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remains worthwhile to study that R code, but ChatGPT can be remarkably quick at generating these views.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usual, ChatGPT gives a complete summary of what I am going to do (it may be in part parsing previous versions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this talk, which are in the public domain) and adds some things I haven’t thought of…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38A2D-FEEC-931B-17B4-FAB51DB1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65" y="1657795"/>
            <a:ext cx="75438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3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9613D7-6EA3-051F-20DF-4536C502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20" y="419100"/>
            <a:ext cx="74580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4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5919E-0838-9B3C-34E9-1295D38F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37" y="209550"/>
            <a:ext cx="73818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9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D7A49-06A3-C73E-06F2-C7B6B6049995}"/>
              </a:ext>
            </a:extLst>
          </p:cNvPr>
          <p:cNvSpPr txBox="1"/>
          <p:nvPr/>
        </p:nvSpPr>
        <p:spPr>
          <a:xfrm>
            <a:off x="779646" y="105877"/>
            <a:ext cx="963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here ChatGPT again shows its weirdly insightful ability to guess what I am going to do…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DD163-3B24-39A2-1CC8-F6FDF5ED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66" y="440158"/>
            <a:ext cx="6976762" cy="5977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F851CF-374A-AD3C-2D7F-731D92E3F564}"/>
              </a:ext>
            </a:extLst>
          </p:cNvPr>
          <p:cNvSpPr txBox="1"/>
          <p:nvPr/>
        </p:nvSpPr>
        <p:spPr>
          <a:xfrm>
            <a:off x="7305575" y="1164657"/>
            <a:ext cx="477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we won’t actually use its demo script today…</a:t>
            </a:r>
          </a:p>
        </p:txBody>
      </p:sp>
    </p:spTree>
    <p:extLst>
      <p:ext uri="{BB962C8B-B14F-4D97-AF65-F5344CB8AC3E}">
        <p14:creationId xmlns:p14="http://schemas.microsoft.com/office/powerpoint/2010/main" val="3593383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70684F-67BB-9D93-550E-3BDEF8BE6547}"/>
              </a:ext>
            </a:extLst>
          </p:cNvPr>
          <p:cNvSpPr txBox="1"/>
          <p:nvPr/>
        </p:nvSpPr>
        <p:spPr>
          <a:xfrm>
            <a:off x="702644" y="202130"/>
            <a:ext cx="980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would only give it data that is already in the public domain.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(It also works to just describe the format of the table if you don’t want to share the actual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E0680-1AE0-FC6B-4893-584934DB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6" y="848461"/>
            <a:ext cx="6902162" cy="3259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FB526-9F24-F2A1-BC37-D6D1C571E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069" y="1151207"/>
            <a:ext cx="4562375" cy="455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297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2AA382-95E8-DE71-0388-88427C483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5" y="87471"/>
            <a:ext cx="7015967" cy="3048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D8962-A35C-8EAD-AA06-F0A39203C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026" y="1340268"/>
            <a:ext cx="4631356" cy="46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122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2451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Output: 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301A9-17F7-3335-FAA4-0332B935CB71}"/>
              </a:ext>
            </a:extLst>
          </p:cNvPr>
          <p:cNvSpPr txBox="1"/>
          <p:nvPr/>
        </p:nvSpPr>
        <p:spPr>
          <a:xfrm>
            <a:off x="1335234" y="5925992"/>
            <a:ext cx="870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https://afodor.github.io/classes/ChapelHill2018/taxaAsColumnsLogNormPlusMDS.txt</a:t>
            </a: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a PDF file for writing in our output directory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</a:t>
            </a:r>
            <a:r>
              <a:rPr lang="en-US" dirty="0" err="1"/>
              <a:t>patientIDs</a:t>
            </a:r>
            <a:r>
              <a:rPr lang="en-US" dirty="0"/>
              <a:t> (will be our x-axis)</a:t>
            </a:r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our data columns</a:t>
            </a:r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out the </a:t>
            </a:r>
            <a:r>
              <a:rPr lang="en-US" dirty="0" err="1"/>
              <a:t>ith</a:t>
            </a:r>
            <a:r>
              <a:rPr lang="en-US" dirty="0"/>
              <a:t> column for our y-axis</a:t>
            </a:r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taxa that are at least 25% non-zero</a:t>
            </a:r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name of our y-axis</a:t>
            </a:r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the box-plot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7639" y="5573198"/>
            <a:ext cx="363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Important: tell R to close the PDF file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81559" y="5972537"/>
            <a:ext cx="578735" cy="27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6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BC4F3-645E-83DB-B9A5-8E636A58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617502"/>
            <a:ext cx="12192000" cy="6240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127E04-02F5-9F22-8922-2FB739BC8F98}"/>
              </a:ext>
            </a:extLst>
          </p:cNvPr>
          <p:cNvSpPr txBox="1"/>
          <p:nvPr/>
        </p:nvSpPr>
        <p:spPr>
          <a:xfrm>
            <a:off x="620785" y="243281"/>
            <a:ext cx="868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see how to recreate the visualizations in the first figure of this paper</a:t>
            </a:r>
          </a:p>
        </p:txBody>
      </p:sp>
    </p:spTree>
    <p:extLst>
      <p:ext uri="{BB962C8B-B14F-4D97-AF65-F5344CB8AC3E}">
        <p14:creationId xmlns:p14="http://schemas.microsoft.com/office/powerpoint/2010/main" val="4036517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4 graphs per page</a:t>
            </a:r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subject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</a:t>
            </a:r>
            <a:r>
              <a:rPr lang="en-US" dirty="0" err="1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rural/urban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blank plot (to make the 4</a:t>
            </a:r>
            <a:r>
              <a:rPr lang="en-US" baseline="30000" dirty="0"/>
              <a:t>th</a:t>
            </a:r>
            <a:r>
              <a:rPr lang="en-US" dirty="0"/>
              <a:t> plot on each page)</a:t>
            </a:r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937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 http://afodor.github.io/classes/ChapelHill2018/pdfBall.pdf</a:t>
            </a: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two </a:t>
            </a:r>
            <a:r>
              <a:rPr lang="en-US" dirty="0" err="1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one-way ANOVA for subject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rural vs. </a:t>
            </a:r>
            <a:r>
              <a:rPr lang="en-US" dirty="0" err="1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403262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our script, we can write out the adjusted and un-adjusted p-values for other applications to use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5091</Words>
  <Application>Microsoft Office PowerPoint</Application>
  <PresentationFormat>Widescreen</PresentationFormat>
  <Paragraphs>485</Paragraphs>
  <Slides>121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6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Anthony Fodor</cp:lastModifiedBy>
  <cp:revision>256</cp:revision>
  <dcterms:created xsi:type="dcterms:W3CDTF">2018-10-12T18:15:23Z</dcterms:created>
  <dcterms:modified xsi:type="dcterms:W3CDTF">2025-03-24T09:57:28Z</dcterms:modified>
</cp:coreProperties>
</file>